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23" autoAdjust="0"/>
  </p:normalViewPr>
  <p:slideViewPr>
    <p:cSldViewPr>
      <p:cViewPr varScale="1">
        <p:scale>
          <a:sx n="51" d="100"/>
          <a:sy n="51" d="100"/>
        </p:scale>
        <p:origin x="547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10" Type="http://schemas.openxmlformats.org/officeDocument/2006/relationships/image" Target="../media/image37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2013/11/22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2013/11/22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4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8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13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image" Target="../media/image17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27.png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29.bin"/><Relationship Id="rId18" Type="http://schemas.openxmlformats.org/officeDocument/2006/relationships/oleObject" Target="../embeddings/oleObject32.bin"/><Relationship Id="rId3" Type="http://schemas.openxmlformats.org/officeDocument/2006/relationships/oleObject" Target="../embeddings/oleObject24.bin"/><Relationship Id="rId21" Type="http://schemas.openxmlformats.org/officeDocument/2006/relationships/oleObject" Target="../embeddings/oleObject3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2.wmf"/><Relationship Id="rId17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1.bin"/><Relationship Id="rId20" Type="http://schemas.openxmlformats.org/officeDocument/2006/relationships/oleObject" Target="../embeddings/oleObject33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28.bin"/><Relationship Id="rId24" Type="http://schemas.openxmlformats.org/officeDocument/2006/relationships/image" Target="../media/image37.wmf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23" Type="http://schemas.openxmlformats.org/officeDocument/2006/relationships/oleObject" Target="../embeddings/oleObject35.bin"/><Relationship Id="rId10" Type="http://schemas.openxmlformats.org/officeDocument/2006/relationships/image" Target="../media/image31.wmf"/><Relationship Id="rId19" Type="http://schemas.openxmlformats.org/officeDocument/2006/relationships/image" Target="../media/image35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3.wmf"/><Relationship Id="rId22" Type="http://schemas.openxmlformats.org/officeDocument/2006/relationships/image" Target="../media/image3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85952" y="188640"/>
            <a:ext cx="8262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3600" dirty="0" smtClean="0">
                <a:latin typeface="Times New Roman" pitchFamily="18" charset="0"/>
                <a:cs typeface="Times New Roman" pitchFamily="18" charset="0"/>
              </a:rPr>
              <a:t>VII.  Bragg’s law</a:t>
            </a:r>
            <a:endParaRPr lang="zh-TW" altLang="zh-TW" sz="3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54309" y="908720"/>
            <a:ext cx="29095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7-1. Bragg’s law</a:t>
            </a:r>
            <a:endParaRPr lang="zh-TW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1628800"/>
            <a:ext cx="6659680" cy="2736304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1475656" y="4365104"/>
            <a:ext cx="568354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total path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</a:p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equals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      , diffraction occurs. 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613351"/>
              </p:ext>
            </p:extLst>
          </p:nvPr>
        </p:nvGraphicFramePr>
        <p:xfrm>
          <a:off x="6660232" y="4435241"/>
          <a:ext cx="13017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方程式" r:id="rId4" imgW="520560" imgH="177480" progId="Equation.3">
                  <p:embed/>
                </p:oleObj>
              </mc:Choice>
              <mc:Fallback>
                <p:oleObj name="方程式" r:id="rId4" imgW="5205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4435241"/>
                        <a:ext cx="130175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4415334"/>
              </p:ext>
            </p:extLst>
          </p:nvPr>
        </p:nvGraphicFramePr>
        <p:xfrm>
          <a:off x="3131840" y="4928493"/>
          <a:ext cx="5397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方程式" r:id="rId6" imgW="215640" imgH="177480" progId="Equation.3">
                  <p:embed/>
                </p:oleObj>
              </mc:Choice>
              <mc:Fallback>
                <p:oleObj name="方程式" r:id="rId6" imgW="215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4928493"/>
                        <a:ext cx="53975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物件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7782670"/>
              </p:ext>
            </p:extLst>
          </p:nvPr>
        </p:nvGraphicFramePr>
        <p:xfrm>
          <a:off x="3884910" y="5661248"/>
          <a:ext cx="21272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方程式" r:id="rId8" imgW="850680" imgH="177480" progId="Equation.3">
                  <p:embed/>
                </p:oleObj>
              </mc:Choice>
              <mc:Fallback>
                <p:oleObj name="方程式" r:id="rId8" imgW="8506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4910" y="5661248"/>
                        <a:ext cx="212725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413878" y="5589240"/>
            <a:ext cx="25104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Bragg’s Law: 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6687668" y="5442322"/>
            <a:ext cx="1915909" cy="1077218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TW" sz="3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: order of</a:t>
            </a:r>
          </a:p>
          <a:p>
            <a:pPr algn="ctr"/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reflection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91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4951" y="1313041"/>
            <a:ext cx="6435401" cy="2908047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115616" y="260648"/>
            <a:ext cx="69739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Bragg’s equation can be rewritten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endParaRPr lang="zh-TW" altLang="zh-TW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8611272"/>
              </p:ext>
            </p:extLst>
          </p:nvPr>
        </p:nvGraphicFramePr>
        <p:xfrm>
          <a:off x="3419872" y="845423"/>
          <a:ext cx="20320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方程式" r:id="rId4" imgW="812520" imgH="393480" progId="Equation.3">
                  <p:embed/>
                </p:oleObj>
              </mc:Choice>
              <mc:Fallback>
                <p:oleObj name="方程式" r:id="rId4" imgW="812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845423"/>
                        <a:ext cx="2032000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033018"/>
              </p:ext>
            </p:extLst>
          </p:nvPr>
        </p:nvGraphicFramePr>
        <p:xfrm>
          <a:off x="3683000" y="4164013"/>
          <a:ext cx="1809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方程式" r:id="rId6" imgW="723600" imgH="228600" progId="Equation.3">
                  <p:embed/>
                </p:oleObj>
              </mc:Choice>
              <mc:Fallback>
                <p:oleObj name="方程式" r:id="rId6" imgW="723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4164013"/>
                        <a:ext cx="180975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1115616" y="4644425"/>
            <a:ext cx="20072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</a:t>
            </a:r>
            <a:endParaRPr lang="zh-TW" altLang="zh-TW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0485929"/>
              </p:ext>
            </p:extLst>
          </p:nvPr>
        </p:nvGraphicFramePr>
        <p:xfrm>
          <a:off x="2569046" y="5108575"/>
          <a:ext cx="466725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方程式" r:id="rId8" imgW="1866600" imgH="393480" progId="Equation.3">
                  <p:embed/>
                </p:oleObj>
              </mc:Choice>
              <mc:Fallback>
                <p:oleObj name="方程式" r:id="rId8" imgW="1866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9046" y="5108575"/>
                        <a:ext cx="4667250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425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971600" y="395953"/>
            <a:ext cx="52918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7-2. </a:t>
            </a:r>
            <a:r>
              <a:rPr lang="en-US" altLang="zh-TW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Ewald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sphere construction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045" y="980728"/>
            <a:ext cx="3558322" cy="2736304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2051720" y="3645024"/>
            <a:ext cx="66944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the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wave number of the incident beam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051720" y="4068361"/>
            <a:ext cx="6991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the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wave number of the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outgoing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beam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339685"/>
              </p:ext>
            </p:extLst>
          </p:nvPr>
        </p:nvGraphicFramePr>
        <p:xfrm>
          <a:off x="1691680" y="3645024"/>
          <a:ext cx="3492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方程式" r:id="rId4" imgW="139680" imgH="215640" progId="Equation.3">
                  <p:embed/>
                </p:oleObj>
              </mc:Choice>
              <mc:Fallback>
                <p:oleObj name="方程式" r:id="rId4" imgW="139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3645024"/>
                        <a:ext cx="349250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592927"/>
              </p:ext>
            </p:extLst>
          </p:nvPr>
        </p:nvGraphicFramePr>
        <p:xfrm>
          <a:off x="1676400" y="4113982"/>
          <a:ext cx="3810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方程式" r:id="rId6" imgW="152280" imgH="215640" progId="Equation.3">
                  <p:embed/>
                </p:oleObj>
              </mc:Choice>
              <mc:Fallback>
                <p:oleObj name="方程式" r:id="rId6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113982"/>
                        <a:ext cx="381000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0346298"/>
              </p:ext>
            </p:extLst>
          </p:nvPr>
        </p:nvGraphicFramePr>
        <p:xfrm>
          <a:off x="2848478" y="4653136"/>
          <a:ext cx="269875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方程式" r:id="rId8" imgW="1079280" imgH="393480" progId="Equation.3">
                  <p:embed/>
                </p:oleObj>
              </mc:Choice>
              <mc:Fallback>
                <p:oleObj name="方程式" r:id="rId8" imgW="1079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8478" y="4653136"/>
                        <a:ext cx="2698750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1676400" y="5868561"/>
            <a:ext cx="1301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Define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8982400"/>
              </p:ext>
            </p:extLst>
          </p:nvPr>
        </p:nvGraphicFramePr>
        <p:xfrm>
          <a:off x="2884488" y="5662613"/>
          <a:ext cx="28575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方程式" r:id="rId10" imgW="1143000" imgH="431640" progId="Equation.3">
                  <p:embed/>
                </p:oleObj>
              </mc:Choice>
              <mc:Fallback>
                <p:oleObj name="方程式" r:id="rId10" imgW="1143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4488" y="5662613"/>
                        <a:ext cx="285750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898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6785" y="332656"/>
            <a:ext cx="4095455" cy="2520280"/>
          </a:xfrm>
          <a:prstGeom prst="rect">
            <a:avLst/>
          </a:prstGeom>
        </p:spPr>
      </p:pic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7492035"/>
              </p:ext>
            </p:extLst>
          </p:nvPr>
        </p:nvGraphicFramePr>
        <p:xfrm>
          <a:off x="3491880" y="2996952"/>
          <a:ext cx="19685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方程式" r:id="rId4" imgW="787320" imgH="253800" progId="Equation.3">
                  <p:embed/>
                </p:oleObj>
              </mc:Choice>
              <mc:Fallback>
                <p:oleObj name="方程式" r:id="rId4" imgW="7873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2996952"/>
                        <a:ext cx="19685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971600" y="3717032"/>
            <a:ext cx="12007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Proof: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475656" y="4365104"/>
            <a:ext cx="5709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zh-TW" sz="3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2675008"/>
              </p:ext>
            </p:extLst>
          </p:nvPr>
        </p:nvGraphicFramePr>
        <p:xfrm>
          <a:off x="2214563" y="4293096"/>
          <a:ext cx="2794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方程式" r:id="rId6" imgW="1117440" imgH="304560" progId="Equation.3">
                  <p:embed/>
                </p:oleObj>
              </mc:Choice>
              <mc:Fallback>
                <p:oleObj name="方程式" r:id="rId6" imgW="111744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4293096"/>
                        <a:ext cx="27940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244454"/>
              </p:ext>
            </p:extLst>
          </p:nvPr>
        </p:nvGraphicFramePr>
        <p:xfrm>
          <a:off x="2255838" y="5037038"/>
          <a:ext cx="64770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方程式" r:id="rId8" imgW="2590560" imgH="393480" progId="Equation.3">
                  <p:embed/>
                </p:oleObj>
              </mc:Choice>
              <mc:Fallback>
                <p:oleObj name="方程式" r:id="rId8" imgW="2590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5838" y="5037038"/>
                        <a:ext cx="6477000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027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物件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507653"/>
              </p:ext>
            </p:extLst>
          </p:nvPr>
        </p:nvGraphicFramePr>
        <p:xfrm>
          <a:off x="2051720" y="409228"/>
          <a:ext cx="2540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方程式" r:id="rId3" imgW="1015920" imgH="228600" progId="Equation.3">
                  <p:embed/>
                </p:oleObj>
              </mc:Choice>
              <mc:Fallback>
                <p:oleObj name="方程式" r:id="rId3" imgW="10159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409228"/>
                        <a:ext cx="25400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物件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1429080"/>
              </p:ext>
            </p:extLst>
          </p:nvPr>
        </p:nvGraphicFramePr>
        <p:xfrm>
          <a:off x="5255344" y="188640"/>
          <a:ext cx="24130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方程式" r:id="rId5" imgW="965160" imgH="431640" progId="Equation.3">
                  <p:embed/>
                </p:oleObj>
              </mc:Choice>
              <mc:Fallback>
                <p:oleObj name="方程式" r:id="rId5" imgW="965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5344" y="188640"/>
                        <a:ext cx="241300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物件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5952321"/>
              </p:ext>
            </p:extLst>
          </p:nvPr>
        </p:nvGraphicFramePr>
        <p:xfrm>
          <a:off x="2219796" y="1412875"/>
          <a:ext cx="50165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" name="方程式" r:id="rId7" imgW="2006280" imgH="431640" progId="Equation.3">
                  <p:embed/>
                </p:oleObj>
              </mc:Choice>
              <mc:Fallback>
                <p:oleObj name="方程式" r:id="rId7" imgW="2006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9796" y="1412875"/>
                        <a:ext cx="501650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1475656" y="2492896"/>
            <a:ext cx="684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(ii)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78188" y="2492896"/>
            <a:ext cx="57583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parallel to (</a:t>
            </a:r>
            <a:r>
              <a:rPr lang="en-US" altLang="zh-TW" sz="3200" i="1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sz="3200" i="1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sz="3200" i="1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sz="32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plane normal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9842116"/>
              </p:ext>
            </p:extLst>
          </p:nvPr>
        </p:nvGraphicFramePr>
        <p:xfrm>
          <a:off x="2219796" y="2515408"/>
          <a:ext cx="10160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8" name="方程式" r:id="rId9" imgW="406080" imgH="215640" progId="Equation.3">
                  <p:embed/>
                </p:oleObj>
              </mc:Choice>
              <mc:Fallback>
                <p:oleObj name="方程式" r:id="rId9" imgW="406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9796" y="2515408"/>
                        <a:ext cx="1016000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0539786"/>
              </p:ext>
            </p:extLst>
          </p:nvPr>
        </p:nvGraphicFramePr>
        <p:xfrm>
          <a:off x="2267744" y="3213100"/>
          <a:ext cx="19050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方程式" r:id="rId11" imgW="761760" imgH="253800" progId="Equation.3">
                  <p:embed/>
                </p:oleObj>
              </mc:Choice>
              <mc:Fallback>
                <p:oleObj name="方程式" r:id="rId11" imgW="7617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3213100"/>
                        <a:ext cx="19050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/>
          <p:cNvSpPr/>
          <p:nvPr/>
        </p:nvSpPr>
        <p:spPr>
          <a:xfrm>
            <a:off x="2123728" y="3852337"/>
            <a:ext cx="20072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133048"/>
              </p:ext>
            </p:extLst>
          </p:nvPr>
        </p:nvGraphicFramePr>
        <p:xfrm>
          <a:off x="2267744" y="4437112"/>
          <a:ext cx="19685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方程式" r:id="rId13" imgW="787320" imgH="253800" progId="Equation.3">
                  <p:embed/>
                </p:oleObj>
              </mc:Choice>
              <mc:Fallback>
                <p:oleObj name="方程式" r:id="rId13" imgW="7873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4437112"/>
                        <a:ext cx="19685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2826919"/>
              </p:ext>
            </p:extLst>
          </p:nvPr>
        </p:nvGraphicFramePr>
        <p:xfrm>
          <a:off x="5018360" y="4365104"/>
          <a:ext cx="27940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方程式" r:id="rId15" imgW="1117440" imgH="253800" progId="Equation.3">
                  <p:embed/>
                </p:oleObj>
              </mc:Choice>
              <mc:Fallback>
                <p:oleObj name="方程式" r:id="rId15" imgW="11174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8360" y="4365104"/>
                        <a:ext cx="27940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881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8108" y="277948"/>
            <a:ext cx="6578348" cy="3367076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1187624" y="332656"/>
            <a:ext cx="32271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7-3.</a:t>
            </a:r>
            <a:r>
              <a:rPr lang="en-US" altLang="zh-TW" sz="3200" kern="1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3200" kern="100" dirty="0" err="1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Ewald</a:t>
            </a:r>
            <a:r>
              <a:rPr lang="en-US" altLang="zh-TW" sz="3200" kern="1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3200" kern="1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Sphere</a:t>
            </a:r>
            <a:endParaRPr lang="zh-TW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835696" y="4149104"/>
            <a:ext cx="688682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reciprocal lattice is derived from </a:t>
            </a: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</a:p>
          <a:p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crystal </a:t>
            </a:r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835696" y="5373240"/>
            <a:ext cx="35405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Diffraction occurs at</a:t>
            </a:r>
            <a:endParaRPr lang="zh-TW" alt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9797913"/>
              </p:ext>
            </p:extLst>
          </p:nvPr>
        </p:nvGraphicFramePr>
        <p:xfrm>
          <a:off x="5724128" y="5386312"/>
          <a:ext cx="19685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方程式" r:id="rId4" imgW="787320" imgH="253800" progId="Equation.3">
                  <p:embed/>
                </p:oleObj>
              </mc:Choice>
              <mc:Fallback>
                <p:oleObj name="方程式" r:id="rId4" imgW="7873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5386312"/>
                        <a:ext cx="19685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物件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539132"/>
              </p:ext>
            </p:extLst>
          </p:nvPr>
        </p:nvGraphicFramePr>
        <p:xfrm>
          <a:off x="5782642" y="6034360"/>
          <a:ext cx="23177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方程式" r:id="rId6" imgW="927000" imgH="253800" progId="Equation.3">
                  <p:embed/>
                </p:oleObj>
              </mc:Choice>
              <mc:Fallback>
                <p:oleObj name="方程式" r:id="rId6" imgW="9270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2642" y="6034360"/>
                        <a:ext cx="231775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072616"/>
              </p:ext>
            </p:extLst>
          </p:nvPr>
        </p:nvGraphicFramePr>
        <p:xfrm>
          <a:off x="7164288" y="2908994"/>
          <a:ext cx="41275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方程式" r:id="rId8" imgW="164880" imgH="393480" progId="Equation.3">
                  <p:embed/>
                </p:oleObj>
              </mc:Choice>
              <mc:Fallback>
                <p:oleObj name="方程式" r:id="rId8" imgW="164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2908994"/>
                        <a:ext cx="412750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212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 bwMode="auto">
          <a:xfrm>
            <a:off x="3275856" y="260648"/>
            <a:ext cx="24753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TW" sz="3200" dirty="0" err="1" smtClean="0">
                <a:latin typeface="Times New Roman" pitchFamily="18" charset="0"/>
                <a:cs typeface="Times New Roman" pitchFamily="18" charset="0"/>
              </a:rPr>
              <a:t>Ewald</a:t>
            </a:r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 Sphere</a:t>
            </a:r>
            <a:endParaRPr lang="zh-TW" altLang="en-US" sz="3200" dirty="0" err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直線單箭頭接點 2"/>
          <p:cNvCxnSpPr/>
          <p:nvPr/>
        </p:nvCxnSpPr>
        <p:spPr>
          <a:xfrm>
            <a:off x="1483562" y="2348880"/>
            <a:ext cx="144016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單箭頭接點 3"/>
          <p:cNvCxnSpPr/>
          <p:nvPr/>
        </p:nvCxnSpPr>
        <p:spPr>
          <a:xfrm>
            <a:off x="2923722" y="2348880"/>
            <a:ext cx="144016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單箭頭接點 4"/>
          <p:cNvCxnSpPr/>
          <p:nvPr/>
        </p:nvCxnSpPr>
        <p:spPr>
          <a:xfrm>
            <a:off x="2923722" y="2132856"/>
            <a:ext cx="144016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  <a:scene3d>
            <a:camera prst="orthographicFront">
              <a:rot lat="0" lon="0" rev="9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單箭頭接點 5"/>
          <p:cNvCxnSpPr/>
          <p:nvPr/>
        </p:nvCxnSpPr>
        <p:spPr>
          <a:xfrm>
            <a:off x="2707698" y="1772816"/>
            <a:ext cx="144016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物件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505054"/>
              </p:ext>
            </p:extLst>
          </p:nvPr>
        </p:nvGraphicFramePr>
        <p:xfrm>
          <a:off x="3956862" y="1978472"/>
          <a:ext cx="47942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0" name="方程式" r:id="rId3" imgW="266400" imgH="228600" progId="Equation.3">
                  <p:embed/>
                </p:oleObj>
              </mc:Choice>
              <mc:Fallback>
                <p:oleObj name="方程式" r:id="rId3" imgW="266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6862" y="1978472"/>
                        <a:ext cx="479425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物件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15731"/>
              </p:ext>
            </p:extLst>
          </p:nvPr>
        </p:nvGraphicFramePr>
        <p:xfrm>
          <a:off x="3452409" y="1662559"/>
          <a:ext cx="47942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1" name="方程式" r:id="rId5" imgW="266400" imgH="228600" progId="Equation.3">
                  <p:embed/>
                </p:oleObj>
              </mc:Choice>
              <mc:Fallback>
                <p:oleObj name="方程式" r:id="rId5" imgW="266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2409" y="1662559"/>
                        <a:ext cx="479425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手繪多邊形 13"/>
          <p:cNvSpPr/>
          <p:nvPr/>
        </p:nvSpPr>
        <p:spPr>
          <a:xfrm>
            <a:off x="3300091" y="2011355"/>
            <a:ext cx="210456" cy="342900"/>
          </a:xfrm>
          <a:custGeom>
            <a:avLst/>
            <a:gdLst>
              <a:gd name="connsiteX0" fmla="*/ 0 w 210456"/>
              <a:gd name="connsiteY0" fmla="*/ 0 h 342900"/>
              <a:gd name="connsiteX1" fmla="*/ 195942 w 210456"/>
              <a:gd name="connsiteY1" fmla="*/ 212272 h 342900"/>
              <a:gd name="connsiteX2" fmla="*/ 195942 w 210456"/>
              <a:gd name="connsiteY2" fmla="*/ 342900 h 342900"/>
              <a:gd name="connsiteX3" fmla="*/ 195942 w 210456"/>
              <a:gd name="connsiteY3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456" h="342900">
                <a:moveTo>
                  <a:pt x="0" y="0"/>
                </a:moveTo>
                <a:cubicBezTo>
                  <a:pt x="81642" y="77561"/>
                  <a:pt x="163285" y="155122"/>
                  <a:pt x="195942" y="212272"/>
                </a:cubicBezTo>
                <a:cubicBezTo>
                  <a:pt x="228599" y="269422"/>
                  <a:pt x="195942" y="342900"/>
                  <a:pt x="195942" y="342900"/>
                </a:cubicBezTo>
                <a:lnTo>
                  <a:pt x="195942" y="342900"/>
                </a:lnTo>
              </a:path>
            </a:pathLst>
          </a:cu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1763689" y="3583448"/>
            <a:ext cx="2880320" cy="2761566"/>
          </a:xfrm>
          <a:prstGeom prst="ellips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6" name="直線單箭頭接點 15"/>
          <p:cNvCxnSpPr/>
          <p:nvPr/>
        </p:nvCxnSpPr>
        <p:spPr>
          <a:xfrm>
            <a:off x="1759836" y="5019253"/>
            <a:ext cx="144016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>
            <a:off x="3199996" y="5019253"/>
            <a:ext cx="144016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>
            <a:off x="3199996" y="4803229"/>
            <a:ext cx="144016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  <a:scene3d>
            <a:camera prst="orthographicFront">
              <a:rot lat="0" lon="0" rev="9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/>
          <p:nvPr/>
        </p:nvCxnSpPr>
        <p:spPr>
          <a:xfrm>
            <a:off x="2983972" y="4443189"/>
            <a:ext cx="144016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字方塊 23"/>
          <p:cNvSpPr txBox="1"/>
          <p:nvPr/>
        </p:nvSpPr>
        <p:spPr bwMode="auto">
          <a:xfrm>
            <a:off x="2267744" y="5163269"/>
            <a:ext cx="5918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/</a:t>
            </a:r>
            <a:endParaRPr lang="zh-TW" altLang="en-US" sz="2400" baseline="-25000" dirty="0" err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直線單箭頭接點 24"/>
          <p:cNvCxnSpPr/>
          <p:nvPr/>
        </p:nvCxnSpPr>
        <p:spPr>
          <a:xfrm flipH="1" flipV="1">
            <a:off x="4568148" y="4614645"/>
            <a:ext cx="75861" cy="43422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>
            <a:stCxn id="15" idx="6"/>
            <a:endCxn id="15" idx="7"/>
          </p:cNvCxnSpPr>
          <p:nvPr/>
        </p:nvCxnSpPr>
        <p:spPr>
          <a:xfrm flipH="1" flipV="1">
            <a:off x="4222196" y="3987870"/>
            <a:ext cx="421813" cy="976361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字方塊 29"/>
          <p:cNvSpPr txBox="1"/>
          <p:nvPr/>
        </p:nvSpPr>
        <p:spPr bwMode="auto">
          <a:xfrm>
            <a:off x="5292080" y="3356992"/>
            <a:ext cx="365253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TW" sz="3200" dirty="0" smtClean="0">
                <a:latin typeface="Times New Roman" pitchFamily="18" charset="0"/>
                <a:cs typeface="Times New Roman" pitchFamily="18" charset="0"/>
              </a:rPr>
              <a:t>Diffraction condition</a:t>
            </a:r>
            <a:endParaRPr lang="zh-TW" altLang="en-US" sz="3200" dirty="0" err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1" name="物件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7729065"/>
              </p:ext>
            </p:extLst>
          </p:nvPr>
        </p:nvGraphicFramePr>
        <p:xfrm>
          <a:off x="4456826" y="1533972"/>
          <a:ext cx="4127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" name="方程式" r:id="rId7" imgW="164880" imgH="215640" progId="Equation.3">
                  <p:embed/>
                </p:oleObj>
              </mc:Choice>
              <mc:Fallback>
                <p:oleObj name="方程式" r:id="rId7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826" y="1533972"/>
                        <a:ext cx="412750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物件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955787"/>
              </p:ext>
            </p:extLst>
          </p:nvPr>
        </p:nvGraphicFramePr>
        <p:xfrm>
          <a:off x="1043608" y="2079005"/>
          <a:ext cx="3492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3" name="方程式" r:id="rId9" imgW="139680" imgH="215640" progId="Equation.3">
                  <p:embed/>
                </p:oleObj>
              </mc:Choice>
              <mc:Fallback>
                <p:oleObj name="方程式" r:id="rId9" imgW="139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079005"/>
                        <a:ext cx="349250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物件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031873"/>
              </p:ext>
            </p:extLst>
          </p:nvPr>
        </p:nvGraphicFramePr>
        <p:xfrm>
          <a:off x="4579906" y="2097162"/>
          <a:ext cx="3492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4" name="方程式" r:id="rId11" imgW="139680" imgH="215640" progId="Equation.3">
                  <p:embed/>
                </p:oleObj>
              </mc:Choice>
              <mc:Fallback>
                <p:oleObj name="方程式" r:id="rId11" imgW="139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9906" y="2097162"/>
                        <a:ext cx="349250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物件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5902512"/>
              </p:ext>
            </p:extLst>
          </p:nvPr>
        </p:nvGraphicFramePr>
        <p:xfrm>
          <a:off x="3956862" y="945009"/>
          <a:ext cx="4445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5" name="方程式" r:id="rId13" imgW="177480" imgH="215640" progId="Equation.3">
                  <p:embed/>
                </p:oleObj>
              </mc:Choice>
              <mc:Fallback>
                <p:oleObj name="方程式" r:id="rId13" imgW="1774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6862" y="945009"/>
                        <a:ext cx="444500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物件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6336684"/>
              </p:ext>
            </p:extLst>
          </p:nvPr>
        </p:nvGraphicFramePr>
        <p:xfrm>
          <a:off x="1331640" y="4149080"/>
          <a:ext cx="3492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6" name="方程式" r:id="rId15" imgW="139680" imgH="215640" progId="Equation.3">
                  <p:embed/>
                </p:oleObj>
              </mc:Choice>
              <mc:Fallback>
                <p:oleObj name="方程式" r:id="rId15" imgW="139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4149080"/>
                        <a:ext cx="349250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物件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742381"/>
              </p:ext>
            </p:extLst>
          </p:nvPr>
        </p:nvGraphicFramePr>
        <p:xfrm>
          <a:off x="4283968" y="3429000"/>
          <a:ext cx="4445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7" name="方程式" r:id="rId16" imgW="177480" imgH="215640" progId="Equation.3">
                  <p:embed/>
                </p:oleObj>
              </mc:Choice>
              <mc:Fallback>
                <p:oleObj name="方程式" r:id="rId16" imgW="1774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3429000"/>
                        <a:ext cx="444500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物件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298525"/>
              </p:ext>
            </p:extLst>
          </p:nvPr>
        </p:nvGraphicFramePr>
        <p:xfrm>
          <a:off x="4644008" y="4221088"/>
          <a:ext cx="4127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8" name="方程式" r:id="rId18" imgW="164880" imgH="215640" progId="Equation.3">
                  <p:embed/>
                </p:oleObj>
              </mc:Choice>
              <mc:Fallback>
                <p:oleObj name="方程式" r:id="rId18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4221088"/>
                        <a:ext cx="412750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物件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7231079"/>
              </p:ext>
            </p:extLst>
          </p:nvPr>
        </p:nvGraphicFramePr>
        <p:xfrm>
          <a:off x="4716016" y="4760838"/>
          <a:ext cx="3492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9" name="方程式" r:id="rId20" imgW="139680" imgH="215640" progId="Equation.3">
                  <p:embed/>
                </p:oleObj>
              </mc:Choice>
              <mc:Fallback>
                <p:oleObj name="方程式" r:id="rId20" imgW="139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4760838"/>
                        <a:ext cx="349250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物件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145281"/>
              </p:ext>
            </p:extLst>
          </p:nvPr>
        </p:nvGraphicFramePr>
        <p:xfrm>
          <a:off x="5522416" y="1364630"/>
          <a:ext cx="27940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0" name="方程式" r:id="rId21" imgW="1117440" imgH="393480" progId="Equation.3">
                  <p:embed/>
                </p:oleObj>
              </mc:Choice>
              <mc:Fallback>
                <p:oleObj name="方程式" r:id="rId21" imgW="11174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2416" y="1364630"/>
                        <a:ext cx="2794000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物件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8006989"/>
              </p:ext>
            </p:extLst>
          </p:nvPr>
        </p:nvGraphicFramePr>
        <p:xfrm>
          <a:off x="6229971" y="4068051"/>
          <a:ext cx="15240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1" name="方程式" r:id="rId23" imgW="609480" imgH="253800" progId="Equation.3">
                  <p:embed/>
                </p:oleObj>
              </mc:Choice>
              <mc:Fallback>
                <p:oleObj name="方程式" r:id="rId23" imgW="609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9971" y="4068051"/>
                        <a:ext cx="15240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7" name="群組 66"/>
          <p:cNvGrpSpPr/>
          <p:nvPr/>
        </p:nvGrpSpPr>
        <p:grpSpPr>
          <a:xfrm rot="21302601">
            <a:off x="3144467" y="4236712"/>
            <a:ext cx="3024336" cy="1512168"/>
            <a:chOff x="5436096" y="5157192"/>
            <a:chExt cx="3024336" cy="1512168"/>
          </a:xfrm>
        </p:grpSpPr>
        <p:sp>
          <p:nvSpPr>
            <p:cNvPr id="41" name="橢圓 40"/>
            <p:cNvSpPr/>
            <p:nvPr/>
          </p:nvSpPr>
          <p:spPr>
            <a:xfrm>
              <a:off x="5436096" y="5517232"/>
              <a:ext cx="144016" cy="12313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/>
            <p:cNvSpPr/>
            <p:nvPr/>
          </p:nvSpPr>
          <p:spPr>
            <a:xfrm>
              <a:off x="6156176" y="5517232"/>
              <a:ext cx="144016" cy="12313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" name="橢圓 42"/>
            <p:cNvSpPr/>
            <p:nvPr/>
          </p:nvSpPr>
          <p:spPr>
            <a:xfrm>
              <a:off x="6876256" y="5517232"/>
              <a:ext cx="144016" cy="12313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" name="橢圓 43"/>
            <p:cNvSpPr/>
            <p:nvPr/>
          </p:nvSpPr>
          <p:spPr>
            <a:xfrm>
              <a:off x="7596336" y="5517232"/>
              <a:ext cx="144016" cy="12313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橢圓 44"/>
            <p:cNvSpPr/>
            <p:nvPr/>
          </p:nvSpPr>
          <p:spPr>
            <a:xfrm>
              <a:off x="5436096" y="5877272"/>
              <a:ext cx="144016" cy="12313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6" name="橢圓 45"/>
            <p:cNvSpPr/>
            <p:nvPr/>
          </p:nvSpPr>
          <p:spPr>
            <a:xfrm>
              <a:off x="6156176" y="5877272"/>
              <a:ext cx="144016" cy="12313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7" name="橢圓 46"/>
            <p:cNvSpPr/>
            <p:nvPr/>
          </p:nvSpPr>
          <p:spPr>
            <a:xfrm>
              <a:off x="6876256" y="5877272"/>
              <a:ext cx="144016" cy="12313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8" name="橢圓 47"/>
            <p:cNvSpPr/>
            <p:nvPr/>
          </p:nvSpPr>
          <p:spPr>
            <a:xfrm>
              <a:off x="7596336" y="5877272"/>
              <a:ext cx="144016" cy="12313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橢圓 48"/>
            <p:cNvSpPr/>
            <p:nvPr/>
          </p:nvSpPr>
          <p:spPr>
            <a:xfrm>
              <a:off x="5436096" y="6186189"/>
              <a:ext cx="144016" cy="12313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" name="橢圓 49"/>
            <p:cNvSpPr/>
            <p:nvPr/>
          </p:nvSpPr>
          <p:spPr>
            <a:xfrm>
              <a:off x="6156176" y="6186189"/>
              <a:ext cx="144016" cy="12313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" name="橢圓 50"/>
            <p:cNvSpPr/>
            <p:nvPr/>
          </p:nvSpPr>
          <p:spPr>
            <a:xfrm>
              <a:off x="6876256" y="6186189"/>
              <a:ext cx="144016" cy="12313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2" name="橢圓 51"/>
            <p:cNvSpPr/>
            <p:nvPr/>
          </p:nvSpPr>
          <p:spPr>
            <a:xfrm>
              <a:off x="7596336" y="6186189"/>
              <a:ext cx="144016" cy="12313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" name="橢圓 52"/>
            <p:cNvSpPr/>
            <p:nvPr/>
          </p:nvSpPr>
          <p:spPr>
            <a:xfrm>
              <a:off x="8316416" y="5517232"/>
              <a:ext cx="144016" cy="12313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4" name="橢圓 53"/>
            <p:cNvSpPr/>
            <p:nvPr/>
          </p:nvSpPr>
          <p:spPr>
            <a:xfrm>
              <a:off x="8316416" y="5877272"/>
              <a:ext cx="144016" cy="12313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5" name="橢圓 54"/>
            <p:cNvSpPr/>
            <p:nvPr/>
          </p:nvSpPr>
          <p:spPr>
            <a:xfrm>
              <a:off x="8316416" y="6186189"/>
              <a:ext cx="144016" cy="12313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7" name="橢圓 56"/>
            <p:cNvSpPr/>
            <p:nvPr/>
          </p:nvSpPr>
          <p:spPr>
            <a:xfrm>
              <a:off x="5436096" y="6546229"/>
              <a:ext cx="144016" cy="12313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8" name="橢圓 57"/>
            <p:cNvSpPr/>
            <p:nvPr/>
          </p:nvSpPr>
          <p:spPr>
            <a:xfrm>
              <a:off x="6156176" y="6546229"/>
              <a:ext cx="144016" cy="12313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9" name="橢圓 58"/>
            <p:cNvSpPr/>
            <p:nvPr/>
          </p:nvSpPr>
          <p:spPr>
            <a:xfrm>
              <a:off x="6876256" y="6546229"/>
              <a:ext cx="144016" cy="12313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0" name="橢圓 59"/>
            <p:cNvSpPr/>
            <p:nvPr/>
          </p:nvSpPr>
          <p:spPr>
            <a:xfrm>
              <a:off x="7596336" y="6546229"/>
              <a:ext cx="144016" cy="12313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1" name="橢圓 60"/>
            <p:cNvSpPr/>
            <p:nvPr/>
          </p:nvSpPr>
          <p:spPr>
            <a:xfrm>
              <a:off x="8316416" y="6546229"/>
              <a:ext cx="144016" cy="12313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2" name="橢圓 61"/>
            <p:cNvSpPr/>
            <p:nvPr/>
          </p:nvSpPr>
          <p:spPr>
            <a:xfrm>
              <a:off x="5436096" y="5157192"/>
              <a:ext cx="144016" cy="12313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3" name="橢圓 62"/>
            <p:cNvSpPr/>
            <p:nvPr/>
          </p:nvSpPr>
          <p:spPr>
            <a:xfrm>
              <a:off x="6156176" y="5157192"/>
              <a:ext cx="144016" cy="12313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4" name="橢圓 63"/>
            <p:cNvSpPr/>
            <p:nvPr/>
          </p:nvSpPr>
          <p:spPr>
            <a:xfrm>
              <a:off x="6876256" y="5157192"/>
              <a:ext cx="144016" cy="12313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5" name="橢圓 64"/>
            <p:cNvSpPr/>
            <p:nvPr/>
          </p:nvSpPr>
          <p:spPr>
            <a:xfrm>
              <a:off x="7596336" y="5157192"/>
              <a:ext cx="144016" cy="12313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6" name="橢圓 65"/>
            <p:cNvSpPr/>
            <p:nvPr/>
          </p:nvSpPr>
          <p:spPr>
            <a:xfrm>
              <a:off x="8316416" y="5157192"/>
              <a:ext cx="144016" cy="12313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49447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3200"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103</Words>
  <Application>Microsoft Office PowerPoint</Application>
  <PresentationFormat>如螢幕大小 (4:3)</PresentationFormat>
  <Paragraphs>25</Paragraphs>
  <Slides>7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Symbol</vt:lpstr>
      <vt:lpstr>Times New Roman</vt:lpstr>
      <vt:lpstr>Office 佈景主題</vt:lpstr>
      <vt:lpstr>方程式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asus</dc:creator>
  <cp:lastModifiedBy>TCJ</cp:lastModifiedBy>
  <cp:revision>34</cp:revision>
  <dcterms:created xsi:type="dcterms:W3CDTF">2013-09-13T03:13:41Z</dcterms:created>
  <dcterms:modified xsi:type="dcterms:W3CDTF">2013-11-22T02:25:17Z</dcterms:modified>
</cp:coreProperties>
</file>